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7" r:id="rId3"/>
    <p:sldId id="258" r:id="rId4"/>
    <p:sldId id="259" r:id="rId5"/>
    <p:sldId id="260" r:id="rId6"/>
    <p:sldId id="261" r:id="rId7"/>
    <p:sldId id="262" r:id="rId8"/>
    <p:sldId id="271" r:id="rId9"/>
    <p:sldId id="268" r:id="rId10"/>
    <p:sldId id="263" r:id="rId11"/>
    <p:sldId id="264" r:id="rId12"/>
    <p:sldId id="265" r:id="rId13"/>
    <p:sldId id="266" r:id="rId14"/>
    <p:sldId id="267" r:id="rId15"/>
    <p:sldId id="269" r:id="rId16"/>
    <p:sldId id="270"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899E17E-9320-4F91-A432-D191D5F6B335}" type="datetimeFigureOut">
              <a:rPr lang="en-US" smtClean="0"/>
              <a:t>9/15/2019</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42763EC-C466-436B-8EB6-065FAB3D7975}" type="slidenum">
              <a:rPr lang="en-US" smtClean="0"/>
              <a:t>‹#›</a:t>
            </a:fld>
            <a:endParaRPr lang="en-US"/>
          </a:p>
        </p:txBody>
      </p:sp>
    </p:spTree>
    <p:extLst>
      <p:ext uri="{BB962C8B-B14F-4D97-AF65-F5344CB8AC3E}">
        <p14:creationId xmlns:p14="http://schemas.microsoft.com/office/powerpoint/2010/main" val="226186775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9E17E-9320-4F91-A432-D191D5F6B335}" type="datetimeFigureOut">
              <a:rPr lang="en-US" smtClean="0"/>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95784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899E17E-9320-4F91-A432-D191D5F6B335}" type="datetimeFigureOut">
              <a:rPr lang="en-US" smtClean="0"/>
              <a:t>9/15/2019</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42763EC-C466-436B-8EB6-065FAB3D7975}" type="slidenum">
              <a:rPr lang="en-US" smtClean="0"/>
              <a:t>‹#›</a:t>
            </a:fld>
            <a:endParaRPr lang="en-US"/>
          </a:p>
        </p:txBody>
      </p:sp>
    </p:spTree>
    <p:extLst>
      <p:ext uri="{BB962C8B-B14F-4D97-AF65-F5344CB8AC3E}">
        <p14:creationId xmlns:p14="http://schemas.microsoft.com/office/powerpoint/2010/main" val="55779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99E17E-9320-4F91-A432-D191D5F6B335}" type="datetimeFigureOut">
              <a:rPr lang="en-US" smtClean="0"/>
              <a:t>9/15/2019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32617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899E17E-9320-4F91-A432-D191D5F6B335}" type="datetimeFigureOut">
              <a:rPr lang="en-US" smtClean="0"/>
              <a:t>9/15/2019</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42763EC-C466-436B-8EB6-065FAB3D7975}" type="slidenum">
              <a:rPr lang="en-US" smtClean="0"/>
              <a:t>‹#›</a:t>
            </a:fld>
            <a:endParaRPr lang="en-US"/>
          </a:p>
        </p:txBody>
      </p:sp>
    </p:spTree>
    <p:extLst>
      <p:ext uri="{BB962C8B-B14F-4D97-AF65-F5344CB8AC3E}">
        <p14:creationId xmlns:p14="http://schemas.microsoft.com/office/powerpoint/2010/main" val="246649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99E17E-9320-4F91-A432-D191D5F6B335}" type="datetimeFigureOut">
              <a:rPr lang="en-US" smtClean="0"/>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83190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99E17E-9320-4F91-A432-D191D5F6B335}" type="datetimeFigureOut">
              <a:rPr lang="en-US" smtClean="0"/>
              <a:t>9/15/2019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1716191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99E17E-9320-4F91-A432-D191D5F6B335}" type="datetimeFigureOut">
              <a:rPr lang="en-US" smtClean="0"/>
              <a:t>9/15/2019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201916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9E17E-9320-4F91-A432-D191D5F6B335}" type="datetimeFigureOut">
              <a:rPr lang="en-US" smtClean="0"/>
              <a:t>9/15/2019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282455464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899E17E-9320-4F91-A432-D191D5F6B335}" type="datetimeFigureOut">
              <a:rPr lang="en-US" smtClean="0"/>
              <a:t>9/15/2019</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42763EC-C466-436B-8EB6-065FAB3D7975}" type="slidenum">
              <a:rPr lang="en-US" smtClean="0"/>
              <a:t>‹#›</a:t>
            </a:fld>
            <a:endParaRPr lang="en-US"/>
          </a:p>
        </p:txBody>
      </p:sp>
    </p:spTree>
    <p:extLst>
      <p:ext uri="{BB962C8B-B14F-4D97-AF65-F5344CB8AC3E}">
        <p14:creationId xmlns:p14="http://schemas.microsoft.com/office/powerpoint/2010/main" val="3368350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899E17E-9320-4F91-A432-D191D5F6B335}" type="datetimeFigureOut">
              <a:rPr lang="en-US" smtClean="0"/>
              <a:t>9/15/2019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763EC-C466-436B-8EB6-065FAB3D7975}" type="slidenum">
              <a:rPr lang="en-US" smtClean="0"/>
              <a:t>‹#›</a:t>
            </a:fld>
            <a:endParaRPr lang="en-US"/>
          </a:p>
        </p:txBody>
      </p:sp>
    </p:spTree>
    <p:extLst>
      <p:ext uri="{BB962C8B-B14F-4D97-AF65-F5344CB8AC3E}">
        <p14:creationId xmlns:p14="http://schemas.microsoft.com/office/powerpoint/2010/main" val="337954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899E17E-9320-4F91-A432-D191D5F6B335}" type="datetimeFigureOut">
              <a:rPr lang="en-US" smtClean="0"/>
              <a:t>9/15/2019</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42763EC-C466-436B-8EB6-065FAB3D7975}"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63678155"/>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725270"/>
            <a:ext cx="10993549" cy="1475013"/>
          </a:xfrm>
        </p:spPr>
        <p:txBody>
          <a:bodyPr/>
          <a:lstStyle/>
          <a:p>
            <a:r>
              <a:rPr lang="en-US" dirty="0" smtClean="0"/>
              <a:t>Biped Robot</a:t>
            </a:r>
            <a:endParaRPr lang="en-US" dirty="0"/>
          </a:p>
        </p:txBody>
      </p:sp>
      <p:sp>
        <p:nvSpPr>
          <p:cNvPr id="3" name="Subtitle 2"/>
          <p:cNvSpPr>
            <a:spLocks noGrp="1"/>
          </p:cNvSpPr>
          <p:nvPr>
            <p:ph type="subTitle" idx="1"/>
          </p:nvPr>
        </p:nvSpPr>
        <p:spPr>
          <a:xfrm>
            <a:off x="581194" y="2200283"/>
            <a:ext cx="10993546" cy="590321"/>
          </a:xfrm>
        </p:spPr>
        <p:txBody>
          <a:bodyPr>
            <a:noAutofit/>
          </a:bodyPr>
          <a:lstStyle/>
          <a:p>
            <a:pPr algn="r"/>
            <a:r>
              <a:rPr lang="en-US" sz="1200" dirty="0" smtClean="0"/>
              <a:t>Fahad</a:t>
            </a:r>
          </a:p>
          <a:p>
            <a:pPr algn="r"/>
            <a:r>
              <a:rPr lang="en-US" sz="1200" dirty="0" smtClean="0"/>
              <a:t>Mohammed</a:t>
            </a:r>
          </a:p>
          <a:p>
            <a:pPr algn="r"/>
            <a:r>
              <a:rPr lang="en-US" sz="1200" dirty="0" err="1" smtClean="0"/>
              <a:t>Naif</a:t>
            </a:r>
            <a:endParaRPr lang="en-US" sz="1200" dirty="0"/>
          </a:p>
        </p:txBody>
      </p:sp>
      <p:pic>
        <p:nvPicPr>
          <p:cNvPr id="4" name="Picture 3"/>
          <p:cNvPicPr>
            <a:picLocks noChangeAspect="1"/>
          </p:cNvPicPr>
          <p:nvPr/>
        </p:nvPicPr>
        <p:blipFill>
          <a:blip r:embed="rId2"/>
          <a:stretch>
            <a:fillRect/>
          </a:stretch>
        </p:blipFill>
        <p:spPr>
          <a:xfrm>
            <a:off x="5176424" y="725270"/>
            <a:ext cx="2048161" cy="2648320"/>
          </a:xfrm>
          <a:prstGeom prst="rect">
            <a:avLst/>
          </a:prstGeom>
        </p:spPr>
      </p:pic>
    </p:spTree>
    <p:extLst>
      <p:ext uri="{BB962C8B-B14F-4D97-AF65-F5344CB8AC3E}">
        <p14:creationId xmlns:p14="http://schemas.microsoft.com/office/powerpoint/2010/main" val="2447339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Requirements</a:t>
            </a:r>
            <a:endParaRPr lang="en-US" dirty="0"/>
          </a:p>
        </p:txBody>
      </p:sp>
      <p:sp>
        <p:nvSpPr>
          <p:cNvPr id="3" name="Content Placeholder 2"/>
          <p:cNvSpPr>
            <a:spLocks noGrp="1"/>
          </p:cNvSpPr>
          <p:nvPr>
            <p:ph idx="1"/>
          </p:nvPr>
        </p:nvSpPr>
        <p:spPr/>
        <p:txBody>
          <a:bodyPr/>
          <a:lstStyle/>
          <a:p>
            <a:r>
              <a:rPr lang="en-US" dirty="0" smtClean="0"/>
              <a:t>Customer Requirements have generated after meeting and from the Robogames rules </a:t>
            </a:r>
          </a:p>
          <a:p>
            <a:r>
              <a:rPr lang="en-US" dirty="0" smtClean="0"/>
              <a:t>Customer Requirements are the one which need to fulfill by the project when it will ready</a:t>
            </a:r>
          </a:p>
          <a:p>
            <a:r>
              <a:rPr lang="en-US" dirty="0" smtClean="0"/>
              <a:t>A formulated table has generated for the Customer Requirement</a:t>
            </a:r>
          </a:p>
          <a:p>
            <a:r>
              <a:rPr lang="en-US" dirty="0" smtClean="0"/>
              <a:t>Contains all the important points as per the description of project</a:t>
            </a:r>
          </a:p>
          <a:p>
            <a:r>
              <a:rPr lang="en-US" dirty="0" smtClean="0"/>
              <a:t>By making customer requirement table it becomes easy to understand the project</a:t>
            </a:r>
            <a:endParaRPr lang="en-US" dirty="0"/>
          </a:p>
        </p:txBody>
      </p:sp>
    </p:spTree>
    <p:extLst>
      <p:ext uri="{BB962C8B-B14F-4D97-AF65-F5344CB8AC3E}">
        <p14:creationId xmlns:p14="http://schemas.microsoft.com/office/powerpoint/2010/main" val="2579634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Requirements </a:t>
            </a:r>
            <a:endParaRPr lang="en-US" dirty="0"/>
          </a:p>
        </p:txBody>
      </p:sp>
      <p:sp>
        <p:nvSpPr>
          <p:cNvPr id="3" name="Content Placeholder 2"/>
          <p:cNvSpPr>
            <a:spLocks noGrp="1"/>
          </p:cNvSpPr>
          <p:nvPr>
            <p:ph idx="1"/>
          </p:nvPr>
        </p:nvSpPr>
        <p:spPr/>
        <p:txBody>
          <a:bodyPr/>
          <a:lstStyle/>
          <a:p>
            <a:r>
              <a:rPr lang="en-US" dirty="0" smtClean="0"/>
              <a:t>CR’s Table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68040863"/>
              </p:ext>
            </p:extLst>
          </p:nvPr>
        </p:nvGraphicFramePr>
        <p:xfrm>
          <a:off x="4937759" y="2438400"/>
          <a:ext cx="3661455" cy="3813160"/>
        </p:xfrm>
        <a:graphic>
          <a:graphicData uri="http://schemas.openxmlformats.org/drawingml/2006/table">
            <a:tbl>
              <a:tblPr firstRow="1" firstCol="1" bandRow="1">
                <a:tableStyleId>{5C22544A-7EE6-4342-B048-85BDC9FD1C3A}</a:tableStyleId>
              </a:tblPr>
              <a:tblGrid>
                <a:gridCol w="3661455">
                  <a:extLst>
                    <a:ext uri="{9D8B030D-6E8A-4147-A177-3AD203B41FA5}">
                      <a16:colId xmlns:a16="http://schemas.microsoft.com/office/drawing/2014/main" val="1237036608"/>
                    </a:ext>
                  </a:extLst>
                </a:gridCol>
              </a:tblGrid>
              <a:tr h="293320">
                <a:tc>
                  <a:txBody>
                    <a:bodyPr/>
                    <a:lstStyle/>
                    <a:p>
                      <a:pPr marL="0" marR="0" algn="ctr">
                        <a:lnSpc>
                          <a:spcPct val="107000"/>
                        </a:lnSpc>
                        <a:spcBef>
                          <a:spcPts val="0"/>
                        </a:spcBef>
                        <a:spcAft>
                          <a:spcPts val="0"/>
                        </a:spcAft>
                      </a:pPr>
                      <a:r>
                        <a:rPr lang="en-US" sz="1600">
                          <a:effectLst/>
                        </a:rPr>
                        <a:t>Customer Requirements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7622927"/>
                  </a:ext>
                </a:extLst>
              </a:tr>
              <a:tr h="293320">
                <a:tc>
                  <a:txBody>
                    <a:bodyPr/>
                    <a:lstStyle/>
                    <a:p>
                      <a:pPr marL="0" marR="0">
                        <a:lnSpc>
                          <a:spcPct val="107000"/>
                        </a:lnSpc>
                        <a:spcBef>
                          <a:spcPts val="0"/>
                        </a:spcBef>
                        <a:spcAft>
                          <a:spcPts val="0"/>
                        </a:spcAft>
                      </a:pPr>
                      <a:r>
                        <a:rPr lang="en-US" sz="1600" dirty="0">
                          <a:effectLst/>
                        </a:rPr>
                        <a:t>Two Legged </a:t>
                      </a:r>
                      <a:r>
                        <a:rPr lang="en-US" sz="1600" dirty="0" err="1">
                          <a:effectLst/>
                        </a:rPr>
                        <a:t>BiPed</a:t>
                      </a:r>
                      <a:r>
                        <a:rPr lang="en-US" sz="1600" dirty="0">
                          <a:effectLst/>
                        </a:rPr>
                        <a:t> Robot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6005084"/>
                  </a:ext>
                </a:extLst>
              </a:tr>
              <a:tr h="293320">
                <a:tc>
                  <a:txBody>
                    <a:bodyPr/>
                    <a:lstStyle/>
                    <a:p>
                      <a:pPr marL="0" marR="0">
                        <a:lnSpc>
                          <a:spcPct val="107000"/>
                        </a:lnSpc>
                        <a:spcBef>
                          <a:spcPts val="0"/>
                        </a:spcBef>
                        <a:spcAft>
                          <a:spcPts val="0"/>
                        </a:spcAft>
                      </a:pPr>
                      <a:r>
                        <a:rPr lang="en-US" sz="1600" dirty="0">
                          <a:effectLst/>
                        </a:rPr>
                        <a:t>Reciprocal Linear Mechanism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118202"/>
                  </a:ext>
                </a:extLst>
              </a:tr>
              <a:tr h="293320">
                <a:tc>
                  <a:txBody>
                    <a:bodyPr/>
                    <a:lstStyle/>
                    <a:p>
                      <a:pPr marL="0" marR="0">
                        <a:lnSpc>
                          <a:spcPct val="107000"/>
                        </a:lnSpc>
                        <a:spcBef>
                          <a:spcPts val="0"/>
                        </a:spcBef>
                        <a:spcAft>
                          <a:spcPts val="0"/>
                        </a:spcAft>
                      </a:pPr>
                      <a:r>
                        <a:rPr lang="en-US" sz="1600" dirty="0">
                          <a:effectLst/>
                        </a:rPr>
                        <a:t>Forward and Backward Motion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3861794"/>
                  </a:ext>
                </a:extLst>
              </a:tr>
              <a:tr h="293320">
                <a:tc>
                  <a:txBody>
                    <a:bodyPr/>
                    <a:lstStyle/>
                    <a:p>
                      <a:pPr marL="0" marR="0">
                        <a:lnSpc>
                          <a:spcPct val="107000"/>
                        </a:lnSpc>
                        <a:spcBef>
                          <a:spcPts val="0"/>
                        </a:spcBef>
                        <a:spcAft>
                          <a:spcPts val="0"/>
                        </a:spcAft>
                      </a:pPr>
                      <a:r>
                        <a:rPr lang="en-US" sz="1600" dirty="0">
                          <a:effectLst/>
                        </a:rPr>
                        <a:t>Safe to 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3271172"/>
                  </a:ext>
                </a:extLst>
              </a:tr>
              <a:tr h="293320">
                <a:tc>
                  <a:txBody>
                    <a:bodyPr/>
                    <a:lstStyle/>
                    <a:p>
                      <a:pPr marL="0" marR="0">
                        <a:lnSpc>
                          <a:spcPct val="107000"/>
                        </a:lnSpc>
                        <a:spcBef>
                          <a:spcPts val="0"/>
                        </a:spcBef>
                        <a:spcAft>
                          <a:spcPts val="0"/>
                        </a:spcAft>
                      </a:pPr>
                      <a:r>
                        <a:rPr lang="en-US" sz="1600" dirty="0">
                          <a:effectLst/>
                        </a:rPr>
                        <a:t>Remotely Control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9547810"/>
                  </a:ext>
                </a:extLst>
              </a:tr>
              <a:tr h="293320">
                <a:tc>
                  <a:txBody>
                    <a:bodyPr/>
                    <a:lstStyle/>
                    <a:p>
                      <a:pPr marL="0" marR="0">
                        <a:lnSpc>
                          <a:spcPct val="107000"/>
                        </a:lnSpc>
                        <a:spcBef>
                          <a:spcPts val="0"/>
                        </a:spcBef>
                        <a:spcAft>
                          <a:spcPts val="0"/>
                        </a:spcAft>
                      </a:pPr>
                      <a:r>
                        <a:rPr lang="en-US" sz="1600" dirty="0">
                          <a:effectLst/>
                        </a:rPr>
                        <a:t>Long battery backup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1448038"/>
                  </a:ext>
                </a:extLst>
              </a:tr>
              <a:tr h="293320">
                <a:tc>
                  <a:txBody>
                    <a:bodyPr/>
                    <a:lstStyle/>
                    <a:p>
                      <a:pPr marL="0" marR="0">
                        <a:lnSpc>
                          <a:spcPct val="107000"/>
                        </a:lnSpc>
                        <a:spcBef>
                          <a:spcPts val="0"/>
                        </a:spcBef>
                        <a:spcAft>
                          <a:spcPts val="0"/>
                        </a:spcAft>
                      </a:pPr>
                      <a:r>
                        <a:rPr lang="en-US" sz="1600" dirty="0">
                          <a:effectLst/>
                        </a:rPr>
                        <a:t>Smooth Transition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2611500"/>
                  </a:ext>
                </a:extLst>
              </a:tr>
              <a:tr h="293320">
                <a:tc>
                  <a:txBody>
                    <a:bodyPr/>
                    <a:lstStyle/>
                    <a:p>
                      <a:pPr marL="0" marR="0">
                        <a:lnSpc>
                          <a:spcPct val="107000"/>
                        </a:lnSpc>
                        <a:spcBef>
                          <a:spcPts val="0"/>
                        </a:spcBef>
                        <a:spcAft>
                          <a:spcPts val="0"/>
                        </a:spcAft>
                      </a:pPr>
                      <a:r>
                        <a:rPr lang="en-US" sz="1600" dirty="0">
                          <a:effectLst/>
                        </a:rPr>
                        <a:t>Racing speed can control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9890966"/>
                  </a:ext>
                </a:extLst>
              </a:tr>
              <a:tr h="293320">
                <a:tc>
                  <a:txBody>
                    <a:bodyPr/>
                    <a:lstStyle/>
                    <a:p>
                      <a:pPr marL="0" marR="0">
                        <a:lnSpc>
                          <a:spcPct val="107000"/>
                        </a:lnSpc>
                        <a:spcBef>
                          <a:spcPts val="0"/>
                        </a:spcBef>
                        <a:spcAft>
                          <a:spcPts val="0"/>
                        </a:spcAft>
                      </a:pPr>
                      <a:r>
                        <a:rPr lang="en-US" sz="1600" dirty="0">
                          <a:effectLst/>
                        </a:rPr>
                        <a:t>Capable of Balancing in all directions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4764385"/>
                  </a:ext>
                </a:extLst>
              </a:tr>
              <a:tr h="293320">
                <a:tc>
                  <a:txBody>
                    <a:bodyPr/>
                    <a:lstStyle/>
                    <a:p>
                      <a:pPr marL="0" marR="0">
                        <a:lnSpc>
                          <a:spcPct val="107000"/>
                        </a:lnSpc>
                        <a:spcBef>
                          <a:spcPts val="0"/>
                        </a:spcBef>
                        <a:spcAft>
                          <a:spcPts val="0"/>
                        </a:spcAft>
                      </a:pPr>
                      <a:r>
                        <a:rPr lang="en-US" sz="1600" dirty="0">
                          <a:effectLst/>
                        </a:rPr>
                        <a:t>Perform dancing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6254447"/>
                  </a:ext>
                </a:extLst>
              </a:tr>
              <a:tr h="293320">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Reliable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3992291"/>
                  </a:ext>
                </a:extLst>
              </a:tr>
              <a:tr h="293320">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Long lasting</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Durable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339649"/>
                  </a:ext>
                </a:extLst>
              </a:tr>
            </a:tbl>
          </a:graphicData>
        </a:graphic>
      </p:graphicFrame>
    </p:spTree>
    <p:extLst>
      <p:ext uri="{BB962C8B-B14F-4D97-AF65-F5344CB8AC3E}">
        <p14:creationId xmlns:p14="http://schemas.microsoft.com/office/powerpoint/2010/main" val="227209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Requirements</a:t>
            </a:r>
            <a:endParaRPr lang="en-US" dirty="0"/>
          </a:p>
        </p:txBody>
      </p:sp>
      <p:sp>
        <p:nvSpPr>
          <p:cNvPr id="3" name="Content Placeholder 2"/>
          <p:cNvSpPr>
            <a:spLocks noGrp="1"/>
          </p:cNvSpPr>
          <p:nvPr>
            <p:ph idx="1"/>
          </p:nvPr>
        </p:nvSpPr>
        <p:spPr/>
        <p:txBody>
          <a:bodyPr>
            <a:normAutofit/>
          </a:bodyPr>
          <a:lstStyle/>
          <a:p>
            <a:r>
              <a:rPr lang="en-US" dirty="0" smtClean="0"/>
              <a:t>Engineering Requirements explains the technical points which are necessary to follow </a:t>
            </a:r>
          </a:p>
          <a:p>
            <a:r>
              <a:rPr lang="en-US" dirty="0" smtClean="0"/>
              <a:t>Engineering Requirements have generated from the project description, customer requirements and Robogames rules</a:t>
            </a:r>
          </a:p>
          <a:p>
            <a:r>
              <a:rPr lang="en-US" dirty="0" smtClean="0"/>
              <a:t>These technical values helps in selecting the design, components and other parts of the project</a:t>
            </a:r>
          </a:p>
          <a:p>
            <a:r>
              <a:rPr lang="en-US" dirty="0" smtClean="0"/>
              <a:t>Engineering Requirements helps in testing the project physically by examining the product and compare the testing values with the initial Engineering requirement values. </a:t>
            </a:r>
          </a:p>
          <a:p>
            <a:endParaRPr lang="en-US" dirty="0"/>
          </a:p>
        </p:txBody>
      </p:sp>
    </p:spTree>
    <p:extLst>
      <p:ext uri="{BB962C8B-B14F-4D97-AF65-F5344CB8AC3E}">
        <p14:creationId xmlns:p14="http://schemas.microsoft.com/office/powerpoint/2010/main" val="158697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Requirements</a:t>
            </a:r>
            <a:endParaRPr lang="en-US" dirty="0"/>
          </a:p>
        </p:txBody>
      </p:sp>
      <p:sp>
        <p:nvSpPr>
          <p:cNvPr id="3" name="Content Placeholder 2"/>
          <p:cNvSpPr>
            <a:spLocks noGrp="1"/>
          </p:cNvSpPr>
          <p:nvPr>
            <p:ph idx="1"/>
          </p:nvPr>
        </p:nvSpPr>
        <p:spPr/>
        <p:txBody>
          <a:bodyPr/>
          <a:lstStyle/>
          <a:p>
            <a:r>
              <a:rPr lang="en-US" dirty="0" smtClean="0"/>
              <a:t>ER’s table </a:t>
            </a:r>
          </a:p>
          <a:p>
            <a:pPr marL="0" indent="0">
              <a:buNone/>
            </a:pP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24408154"/>
              </p:ext>
            </p:extLst>
          </p:nvPr>
        </p:nvGraphicFramePr>
        <p:xfrm>
          <a:off x="4629604" y="2979944"/>
          <a:ext cx="5937250" cy="2568416"/>
        </p:xfrm>
        <a:graphic>
          <a:graphicData uri="http://schemas.openxmlformats.org/drawingml/2006/table">
            <a:tbl>
              <a:tblPr firstRow="1" firstCol="1" bandRow="1">
                <a:tableStyleId>{5C22544A-7EE6-4342-B048-85BDC9FD1C3A}</a:tableStyleId>
              </a:tblPr>
              <a:tblGrid>
                <a:gridCol w="2968625">
                  <a:extLst>
                    <a:ext uri="{9D8B030D-6E8A-4147-A177-3AD203B41FA5}">
                      <a16:colId xmlns:a16="http://schemas.microsoft.com/office/drawing/2014/main" val="924231758"/>
                    </a:ext>
                  </a:extLst>
                </a:gridCol>
                <a:gridCol w="2968625">
                  <a:extLst>
                    <a:ext uri="{9D8B030D-6E8A-4147-A177-3AD203B41FA5}">
                      <a16:colId xmlns:a16="http://schemas.microsoft.com/office/drawing/2014/main" val="417062981"/>
                    </a:ext>
                  </a:extLst>
                </a:gridCol>
              </a:tblGrid>
              <a:tr h="321052">
                <a:tc>
                  <a:txBody>
                    <a:bodyPr/>
                    <a:lstStyle/>
                    <a:p>
                      <a:pPr marL="0" marR="0" algn="ctr">
                        <a:lnSpc>
                          <a:spcPct val="107000"/>
                        </a:lnSpc>
                        <a:spcBef>
                          <a:spcPts val="0"/>
                        </a:spcBef>
                        <a:spcAft>
                          <a:spcPts val="0"/>
                        </a:spcAft>
                      </a:pPr>
                      <a:r>
                        <a:rPr lang="en-US" sz="1600">
                          <a:effectLst/>
                        </a:rPr>
                        <a:t>Engineering Requirements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Operational Values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754032"/>
                  </a:ext>
                </a:extLst>
              </a:tr>
              <a:tr h="321052">
                <a:tc>
                  <a:txBody>
                    <a:bodyPr/>
                    <a:lstStyle/>
                    <a:p>
                      <a:pPr marL="0" marR="0">
                        <a:lnSpc>
                          <a:spcPct val="107000"/>
                        </a:lnSpc>
                        <a:spcBef>
                          <a:spcPts val="0"/>
                        </a:spcBef>
                        <a:spcAft>
                          <a:spcPts val="0"/>
                        </a:spcAft>
                      </a:pPr>
                      <a:r>
                        <a:rPr lang="en-US" sz="1600" dirty="0">
                          <a:effectLst/>
                        </a:rPr>
                        <a:t>Dimension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Less than 120 cm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161149"/>
                  </a:ext>
                </a:extLst>
              </a:tr>
              <a:tr h="321052">
                <a:tc>
                  <a:txBody>
                    <a:bodyPr/>
                    <a:lstStyle/>
                    <a:p>
                      <a:pPr marL="0" marR="0">
                        <a:lnSpc>
                          <a:spcPct val="107000"/>
                        </a:lnSpc>
                        <a:spcBef>
                          <a:spcPts val="0"/>
                        </a:spcBef>
                        <a:spcAft>
                          <a:spcPts val="0"/>
                        </a:spcAft>
                      </a:pPr>
                      <a:r>
                        <a:rPr lang="en-US" sz="1600">
                          <a:effectLst/>
                        </a:rPr>
                        <a:t>Battery Time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180 seconds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7677647"/>
                  </a:ext>
                </a:extLst>
              </a:tr>
              <a:tr h="321052">
                <a:tc>
                  <a:txBody>
                    <a:bodyPr/>
                    <a:lstStyle/>
                    <a:p>
                      <a:pPr marL="0" marR="0">
                        <a:lnSpc>
                          <a:spcPct val="107000"/>
                        </a:lnSpc>
                        <a:spcBef>
                          <a:spcPts val="0"/>
                        </a:spcBef>
                        <a:spcAft>
                          <a:spcPts val="0"/>
                        </a:spcAft>
                      </a:pPr>
                      <a:r>
                        <a:rPr lang="en-US" sz="1600">
                          <a:effectLst/>
                        </a:rPr>
                        <a:t>Walking length capacity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3 meters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2330111"/>
                  </a:ext>
                </a:extLst>
              </a:tr>
              <a:tr h="321052">
                <a:tc>
                  <a:txBody>
                    <a:bodyPr/>
                    <a:lstStyle/>
                    <a:p>
                      <a:pPr marL="0" marR="0">
                        <a:lnSpc>
                          <a:spcPct val="107000"/>
                        </a:lnSpc>
                        <a:spcBef>
                          <a:spcPts val="0"/>
                        </a:spcBef>
                        <a:spcAft>
                          <a:spcPts val="0"/>
                        </a:spcAft>
                      </a:pPr>
                      <a:r>
                        <a:rPr lang="en-US" sz="1600">
                          <a:effectLst/>
                        </a:rPr>
                        <a:t>Height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20 cm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852416"/>
                  </a:ext>
                </a:extLst>
              </a:tr>
              <a:tr h="321052">
                <a:tc>
                  <a:txBody>
                    <a:bodyPr/>
                    <a:lstStyle/>
                    <a:p>
                      <a:pPr marL="0" marR="0">
                        <a:lnSpc>
                          <a:spcPct val="107000"/>
                        </a:lnSpc>
                        <a:spcBef>
                          <a:spcPts val="0"/>
                        </a:spcBef>
                        <a:spcAft>
                          <a:spcPts val="0"/>
                        </a:spcAft>
                      </a:pPr>
                      <a:r>
                        <a:rPr lang="en-US" sz="1600">
                          <a:effectLst/>
                        </a:rPr>
                        <a:t>Foot length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 cm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409027"/>
                  </a:ext>
                </a:extLst>
              </a:tr>
              <a:tr h="321052">
                <a:tc>
                  <a:txBody>
                    <a:bodyPr/>
                    <a:lstStyle/>
                    <a:p>
                      <a:pPr marL="0" marR="0">
                        <a:lnSpc>
                          <a:spcPct val="107000"/>
                        </a:lnSpc>
                        <a:spcBef>
                          <a:spcPts val="0"/>
                        </a:spcBef>
                        <a:spcAft>
                          <a:spcPts val="0"/>
                        </a:spcAft>
                      </a:pPr>
                      <a:r>
                        <a:rPr lang="en-US" sz="1600">
                          <a:effectLst/>
                        </a:rPr>
                        <a:t>Degree of Freedom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6 Degrees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7486736"/>
                  </a:ext>
                </a:extLst>
              </a:tr>
              <a:tr h="321052">
                <a:tc>
                  <a:txBody>
                    <a:bodyPr/>
                    <a:lstStyle/>
                    <a:p>
                      <a:pPr marL="0" marR="0">
                        <a:lnSpc>
                          <a:spcPct val="107000"/>
                        </a:lnSpc>
                        <a:spcBef>
                          <a:spcPts val="0"/>
                        </a:spcBef>
                        <a:spcAft>
                          <a:spcPts val="0"/>
                        </a:spcAft>
                      </a:pPr>
                      <a:r>
                        <a:rPr lang="en-US" sz="1600" dirty="0">
                          <a:effectLst/>
                        </a:rPr>
                        <a:t>Width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6 cm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7090314"/>
                  </a:ext>
                </a:extLst>
              </a:tr>
            </a:tbl>
          </a:graphicData>
        </a:graphic>
      </p:graphicFrame>
    </p:spTree>
    <p:extLst>
      <p:ext uri="{BB962C8B-B14F-4D97-AF65-F5344CB8AC3E}">
        <p14:creationId xmlns:p14="http://schemas.microsoft.com/office/powerpoint/2010/main" val="2865054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of Quality </a:t>
            </a:r>
            <a:endParaRPr lang="en-US" dirty="0"/>
          </a:p>
        </p:txBody>
      </p:sp>
      <p:sp>
        <p:nvSpPr>
          <p:cNvPr id="3" name="Content Placeholder 2"/>
          <p:cNvSpPr>
            <a:spLocks noGrp="1"/>
          </p:cNvSpPr>
          <p:nvPr>
            <p:ph idx="1"/>
          </p:nvPr>
        </p:nvSpPr>
        <p:spPr/>
        <p:txBody>
          <a:bodyPr/>
          <a:lstStyle/>
          <a:p>
            <a:r>
              <a:rPr lang="en-US" dirty="0" smtClean="0"/>
              <a:t>House of Quality table provide the way to determine the relation between customer requirements and engineering requirements. </a:t>
            </a:r>
          </a:p>
          <a:p>
            <a:r>
              <a:rPr lang="en-US" dirty="0" smtClean="0"/>
              <a:t>Engineering requirements can prioritize through the </a:t>
            </a:r>
            <a:r>
              <a:rPr lang="en-US" dirty="0" err="1" smtClean="0"/>
              <a:t>HoQ</a:t>
            </a:r>
            <a:endParaRPr lang="en-US" dirty="0" smtClean="0"/>
          </a:p>
          <a:p>
            <a:r>
              <a:rPr lang="en-US" dirty="0" smtClean="0"/>
              <a:t>Relative technical values shows the importance of each engineering requirement </a:t>
            </a:r>
          </a:p>
          <a:p>
            <a:r>
              <a:rPr lang="en-US" dirty="0" smtClean="0"/>
              <a:t>House of Quality table has presented in Appendix A. </a:t>
            </a:r>
          </a:p>
          <a:p>
            <a:r>
              <a:rPr lang="en-US" dirty="0" smtClean="0"/>
              <a:t>Results of </a:t>
            </a:r>
            <a:r>
              <a:rPr lang="en-US" dirty="0" err="1" smtClean="0"/>
              <a:t>HoQ</a:t>
            </a:r>
            <a:r>
              <a:rPr lang="en-US" dirty="0" smtClean="0"/>
              <a:t> has shown that Dimensions of Robot is the most important ER and Battery time is the least important engineering requirement.</a:t>
            </a:r>
            <a:endParaRPr lang="en-US" dirty="0"/>
          </a:p>
        </p:txBody>
      </p:sp>
    </p:spTree>
    <p:extLst>
      <p:ext uri="{BB962C8B-B14F-4D97-AF65-F5344CB8AC3E}">
        <p14:creationId xmlns:p14="http://schemas.microsoft.com/office/powerpoint/2010/main" val="3334714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t>
            </a:r>
            <a:endParaRPr lang="en-US" dirty="0"/>
          </a:p>
        </p:txBody>
      </p:sp>
      <p:sp>
        <p:nvSpPr>
          <p:cNvPr id="3" name="Content Placeholder 2"/>
          <p:cNvSpPr>
            <a:spLocks noGrp="1"/>
          </p:cNvSpPr>
          <p:nvPr>
            <p:ph idx="1"/>
          </p:nvPr>
        </p:nvSpPr>
        <p:spPr/>
        <p:txBody>
          <a:bodyPr/>
          <a:lstStyle/>
          <a:p>
            <a:r>
              <a:rPr lang="en-US" dirty="0" smtClean="0"/>
              <a:t>Schedule has formed in the Gantt chart and presented in Appendix B. </a:t>
            </a:r>
          </a:p>
          <a:p>
            <a:r>
              <a:rPr lang="en-US" dirty="0" smtClean="0"/>
              <a:t>We are currently at the start of project and done with the client meetings. </a:t>
            </a:r>
          </a:p>
          <a:p>
            <a:r>
              <a:rPr lang="en-US" dirty="0" smtClean="0"/>
              <a:t>Literature review, background research has done for the project</a:t>
            </a:r>
          </a:p>
          <a:p>
            <a:r>
              <a:rPr lang="en-US" dirty="0" smtClean="0"/>
              <a:t>Now we will work on concept generation</a:t>
            </a:r>
          </a:p>
          <a:p>
            <a:endParaRPr lang="en-US" dirty="0"/>
          </a:p>
        </p:txBody>
      </p:sp>
    </p:spTree>
    <p:extLst>
      <p:ext uri="{BB962C8B-B14F-4D97-AF65-F5344CB8AC3E}">
        <p14:creationId xmlns:p14="http://schemas.microsoft.com/office/powerpoint/2010/main" val="2973812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a:t>
            </a:r>
            <a:endParaRPr lang="en-US" dirty="0"/>
          </a:p>
        </p:txBody>
      </p:sp>
      <p:sp>
        <p:nvSpPr>
          <p:cNvPr id="3" name="Content Placeholder 2"/>
          <p:cNvSpPr>
            <a:spLocks noGrp="1"/>
          </p:cNvSpPr>
          <p:nvPr>
            <p:ph idx="1"/>
          </p:nvPr>
        </p:nvSpPr>
        <p:spPr/>
        <p:txBody>
          <a:bodyPr/>
          <a:lstStyle/>
          <a:p>
            <a:r>
              <a:rPr lang="en-US" dirty="0" smtClean="0"/>
              <a:t>Here is the budget</a:t>
            </a:r>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99208877"/>
              </p:ext>
            </p:extLst>
          </p:nvPr>
        </p:nvGraphicFramePr>
        <p:xfrm>
          <a:off x="4027644" y="3056708"/>
          <a:ext cx="6582682" cy="1892322"/>
        </p:xfrm>
        <a:graphic>
          <a:graphicData uri="http://schemas.openxmlformats.org/drawingml/2006/table">
            <a:tbl>
              <a:tblPr firstRow="1" firstCol="1" bandRow="1">
                <a:tableStyleId>{5C22544A-7EE6-4342-B048-85BDC9FD1C3A}</a:tableStyleId>
              </a:tblPr>
              <a:tblGrid>
                <a:gridCol w="3291341">
                  <a:extLst>
                    <a:ext uri="{9D8B030D-6E8A-4147-A177-3AD203B41FA5}">
                      <a16:colId xmlns:a16="http://schemas.microsoft.com/office/drawing/2014/main" val="3992576534"/>
                    </a:ext>
                  </a:extLst>
                </a:gridCol>
                <a:gridCol w="3291341">
                  <a:extLst>
                    <a:ext uri="{9D8B030D-6E8A-4147-A177-3AD203B41FA5}">
                      <a16:colId xmlns:a16="http://schemas.microsoft.com/office/drawing/2014/main" val="512185326"/>
                    </a:ext>
                  </a:extLst>
                </a:gridCol>
              </a:tblGrid>
              <a:tr h="315387">
                <a:tc>
                  <a:txBody>
                    <a:bodyPr/>
                    <a:lstStyle/>
                    <a:p>
                      <a:pPr marL="0" marR="0">
                        <a:lnSpc>
                          <a:spcPct val="107000"/>
                        </a:lnSpc>
                        <a:spcBef>
                          <a:spcPts val="0"/>
                        </a:spcBef>
                        <a:spcAft>
                          <a:spcPts val="0"/>
                        </a:spcAft>
                      </a:pPr>
                      <a:r>
                        <a:rPr lang="en-US" sz="1600" dirty="0">
                          <a:effectLst/>
                        </a:rPr>
                        <a:t>Total Budget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$1500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828965"/>
                  </a:ext>
                </a:extLst>
              </a:tr>
              <a:tr h="315387">
                <a:tc>
                  <a:txBody>
                    <a:bodyPr/>
                    <a:lstStyle/>
                    <a:p>
                      <a:pPr marL="0" marR="0">
                        <a:lnSpc>
                          <a:spcPct val="107000"/>
                        </a:lnSpc>
                        <a:spcBef>
                          <a:spcPts val="0"/>
                        </a:spcBef>
                        <a:spcAft>
                          <a:spcPts val="0"/>
                        </a:spcAft>
                      </a:pPr>
                      <a:r>
                        <a:rPr lang="en-US" sz="1600" dirty="0">
                          <a:effectLst/>
                        </a:rPr>
                        <a:t>Anticipated Budget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5042989"/>
                  </a:ext>
                </a:extLst>
              </a:tr>
              <a:tr h="315387">
                <a:tc>
                  <a:txBody>
                    <a:bodyPr/>
                    <a:lstStyle/>
                    <a:p>
                      <a:pPr marL="0" marR="0">
                        <a:lnSpc>
                          <a:spcPct val="107000"/>
                        </a:lnSpc>
                        <a:spcBef>
                          <a:spcPts val="0"/>
                        </a:spcBef>
                        <a:spcAft>
                          <a:spcPts val="0"/>
                        </a:spcAft>
                      </a:pPr>
                      <a:r>
                        <a:rPr lang="en-US" sz="1600">
                          <a:effectLst/>
                        </a:rPr>
                        <a:t>Advertisement Budget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3839255"/>
                  </a:ext>
                </a:extLst>
              </a:tr>
              <a:tr h="315387">
                <a:tc>
                  <a:txBody>
                    <a:bodyPr/>
                    <a:lstStyle/>
                    <a:p>
                      <a:pPr marL="0" marR="0">
                        <a:lnSpc>
                          <a:spcPct val="107000"/>
                        </a:lnSpc>
                        <a:spcBef>
                          <a:spcPts val="0"/>
                        </a:spcBef>
                        <a:spcAft>
                          <a:spcPts val="0"/>
                        </a:spcAft>
                      </a:pPr>
                      <a:r>
                        <a:rPr lang="en-US" sz="1600">
                          <a:effectLst/>
                        </a:rPr>
                        <a:t>Prototype Cost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$400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3219865"/>
                  </a:ext>
                </a:extLst>
              </a:tr>
              <a:tr h="315387">
                <a:tc>
                  <a:txBody>
                    <a:bodyPr/>
                    <a:lstStyle/>
                    <a:p>
                      <a:pPr marL="0" marR="0">
                        <a:lnSpc>
                          <a:spcPct val="107000"/>
                        </a:lnSpc>
                        <a:spcBef>
                          <a:spcPts val="0"/>
                        </a:spcBef>
                        <a:spcAft>
                          <a:spcPts val="0"/>
                        </a:spcAft>
                      </a:pPr>
                      <a:r>
                        <a:rPr lang="en-US" sz="1600">
                          <a:effectLst/>
                        </a:rPr>
                        <a:t>Contingency Budget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$200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2591543"/>
                  </a:ext>
                </a:extLst>
              </a:tr>
              <a:tr h="315387">
                <a:tc>
                  <a:txBody>
                    <a:bodyPr/>
                    <a:lstStyle/>
                    <a:p>
                      <a:pPr marL="0" marR="0">
                        <a:lnSpc>
                          <a:spcPct val="107000"/>
                        </a:lnSpc>
                        <a:spcBef>
                          <a:spcPts val="0"/>
                        </a:spcBef>
                        <a:spcAft>
                          <a:spcPts val="0"/>
                        </a:spcAft>
                      </a:pPr>
                      <a:r>
                        <a:rPr lang="en-US" sz="1600">
                          <a:effectLst/>
                        </a:rPr>
                        <a:t>Unused Budget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$100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0323448"/>
                  </a:ext>
                </a:extLst>
              </a:tr>
            </a:tbl>
          </a:graphicData>
        </a:graphic>
      </p:graphicFrame>
    </p:spTree>
    <p:extLst>
      <p:ext uri="{BB962C8B-B14F-4D97-AF65-F5344CB8AC3E}">
        <p14:creationId xmlns:p14="http://schemas.microsoft.com/office/powerpoint/2010/main" val="4063904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70000" lnSpcReduction="20000"/>
          </a:bodyPr>
          <a:lstStyle/>
          <a:p>
            <a:r>
              <a:rPr lang="en-US" dirty="0"/>
              <a:t>[1]	 https://www.google.com/search?q=biped+robot+with+racing&amp;sxsrf=ACYBGNS8H9Fl0Xnex3nCqjZiWVqlwc_vbQ:1568430603180&amp;source=lnms&amp;tbm=isch&amp;sa=X&amp;ved=0ahUKEwi2hdSnq8_kAhXPPsAKHW9oBNsQ_AUIEigB&amp;biw=853&amp;bih=693#imgrc=I0pndJoh0IsPlM:</a:t>
            </a:r>
          </a:p>
          <a:p>
            <a:r>
              <a:rPr lang="en-US" dirty="0"/>
              <a:t>[2] https://www.google.com/url?sa=i&amp;source=images&amp;cd=&amp;cad=rja&amp;uact=8&amp;ved=&amp;url=https%3A%2F%2Fwww.aliexpress.com%2Fitem%2F6-DOF-biped-robot-walking-race-robot-entry-level-robot-accessories%2F32934291395.html&amp;psig=AOvVaw0n3Cw_TzGPs2VEFo9NJmvS&amp;ust=1568517105073507</a:t>
            </a:r>
          </a:p>
          <a:p>
            <a:r>
              <a:rPr lang="en-US" dirty="0"/>
              <a:t>[3]	 https://www.google.com/url?sa=i&amp;source=images&amp;cd=&amp;cad=rja&amp;uact=8&amp;ved=&amp;url=https%3A%2F%2Fwww.solidrop.net%2Fproduct%2Fassembled-9dof-humanoid-biped-robotic-educational-robot-with-bracket-ld-1501mg-servo-for-racing.html&amp;psig=AOvVaw0n3Cw_TzGPs2VEFo9NJmvS&amp;ust=1568517105073507</a:t>
            </a:r>
          </a:p>
          <a:p>
            <a:r>
              <a:rPr lang="en-US" dirty="0"/>
              <a:t>[4] https://www.google.com/url?sa=i&amp;source=images&amp;cd=&amp;cad=rja&amp;uact=8&amp;ved=&amp;url=https%3A%2F%2Fwww.cnet.com%2Fnews%2Fbiped-robot-marathon-kicks-off-in-osaka%2F&amp;psig=AOvVaw0n3Cw_TzGPs2VEFo9NJmvS&amp;ust=1568517105073507	 </a:t>
            </a:r>
          </a:p>
          <a:p>
            <a:r>
              <a:rPr lang="en-US" dirty="0" smtClean="0"/>
              <a:t>[5]</a:t>
            </a:r>
            <a:r>
              <a:rPr lang="en-US" dirty="0"/>
              <a:t>	Q. Huang, “Planning Walking Patterns for a Biped Robot”, Vol. 17, No. 3, June 2001</a:t>
            </a:r>
          </a:p>
          <a:p>
            <a:r>
              <a:rPr lang="en-US" dirty="0" smtClean="0"/>
              <a:t>[6]</a:t>
            </a:r>
            <a:r>
              <a:rPr lang="en-US" dirty="0"/>
              <a:t>	K. Hwang, “Biped Balance Control by Reinforcement Learning”, Published by Semantic, 2016 </a:t>
            </a:r>
            <a:r>
              <a:rPr lang="en-US" dirty="0" smtClean="0"/>
              <a:t>https</a:t>
            </a:r>
            <a:r>
              <a:rPr lang="en-US" dirty="0"/>
              <a:t>://www.semanticscholar.org/paper/Biped-Balance-Control-by-Reinforcement-Learning-Hwang-Lin/1d40ca8bcd772aebcfbd072f4a3bcdc30cde21f1</a:t>
            </a:r>
          </a:p>
          <a:p>
            <a:r>
              <a:rPr lang="en-US" dirty="0" smtClean="0"/>
              <a:t>[7]</a:t>
            </a:r>
            <a:r>
              <a:rPr lang="en-US" dirty="0"/>
              <a:t>	K. Shinozaki, “Concept and Construction of a Robot Dance System”, published in Proceedings of SPIE, December 2007 https://www.researchgate.net/publication/220222176_Concept_and_Construction_of_a_Robot_Dance_System</a:t>
            </a:r>
          </a:p>
        </p:txBody>
      </p:sp>
    </p:spTree>
    <p:extLst>
      <p:ext uri="{BB962C8B-B14F-4D97-AF65-F5344CB8AC3E}">
        <p14:creationId xmlns:p14="http://schemas.microsoft.com/office/powerpoint/2010/main" val="53182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A - </a:t>
            </a:r>
            <a:r>
              <a:rPr lang="en-US" dirty="0" err="1" smtClean="0"/>
              <a:t>HoQ</a:t>
            </a:r>
            <a:endParaRPr lang="en-US" dirty="0"/>
          </a:p>
        </p:txBody>
      </p:sp>
      <p:sp>
        <p:nvSpPr>
          <p:cNvPr id="3" name="Content Placeholder 2"/>
          <p:cNvSpPr>
            <a:spLocks noGrp="1"/>
          </p:cNvSpPr>
          <p:nvPr>
            <p:ph idx="1"/>
          </p:nvPr>
        </p:nvSpPr>
        <p:spPr/>
        <p:txBody>
          <a:bodyPr/>
          <a:lstStyle/>
          <a:p>
            <a:r>
              <a:rPr lang="en-US" dirty="0" smtClean="0"/>
              <a:t>House of Quality Table</a:t>
            </a:r>
            <a:endParaRPr lang="en-US" dirty="0"/>
          </a:p>
        </p:txBody>
      </p:sp>
      <p:pic>
        <p:nvPicPr>
          <p:cNvPr id="4" name="Content Placeholder 6"/>
          <p:cNvPicPr>
            <a:picLocks noChangeAspect="1"/>
          </p:cNvPicPr>
          <p:nvPr/>
        </p:nvPicPr>
        <p:blipFill>
          <a:blip r:embed="rId2"/>
          <a:stretch>
            <a:fillRect/>
          </a:stretch>
        </p:blipFill>
        <p:spPr>
          <a:xfrm>
            <a:off x="4682023" y="1476103"/>
            <a:ext cx="5036693" cy="4937760"/>
          </a:xfrm>
          <a:prstGeom prst="rect">
            <a:avLst/>
          </a:prstGeom>
        </p:spPr>
      </p:pic>
    </p:spTree>
    <p:extLst>
      <p:ext uri="{BB962C8B-B14F-4D97-AF65-F5344CB8AC3E}">
        <p14:creationId xmlns:p14="http://schemas.microsoft.com/office/powerpoint/2010/main" val="266278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B – Gantt Chart</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pic>
        <p:nvPicPr>
          <p:cNvPr id="4" name="Picture 3"/>
          <p:cNvPicPr>
            <a:picLocks noChangeAspect="1"/>
          </p:cNvPicPr>
          <p:nvPr/>
        </p:nvPicPr>
        <p:blipFill>
          <a:blip r:embed="rId2"/>
          <a:stretch>
            <a:fillRect/>
          </a:stretch>
        </p:blipFill>
        <p:spPr>
          <a:xfrm>
            <a:off x="581192" y="2036804"/>
            <a:ext cx="11249058" cy="4178462"/>
          </a:xfrm>
          <a:prstGeom prst="rect">
            <a:avLst/>
          </a:prstGeom>
        </p:spPr>
      </p:pic>
    </p:spTree>
    <p:extLst>
      <p:ext uri="{BB962C8B-B14F-4D97-AF65-F5344CB8AC3E}">
        <p14:creationId xmlns:p14="http://schemas.microsoft.com/office/powerpoint/2010/main" val="221129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a:bodyPr>
          <a:lstStyle/>
          <a:p>
            <a:r>
              <a:rPr lang="en-US" dirty="0" smtClean="0"/>
              <a:t>The project is to make a robot which provide a sufficient way to perform different actions </a:t>
            </a:r>
          </a:p>
          <a:p>
            <a:r>
              <a:rPr lang="en-US" dirty="0" smtClean="0"/>
              <a:t>It is a Design Project </a:t>
            </a:r>
          </a:p>
          <a:p>
            <a:r>
              <a:rPr lang="en-US" dirty="0" smtClean="0"/>
              <a:t>Developing a robot with the challenges</a:t>
            </a:r>
          </a:p>
          <a:p>
            <a:pPr lvl="1"/>
            <a:r>
              <a:rPr lang="en-US" dirty="0" err="1" smtClean="0"/>
              <a:t>BiPed</a:t>
            </a:r>
            <a:r>
              <a:rPr lang="en-US" dirty="0" smtClean="0"/>
              <a:t> Racing</a:t>
            </a:r>
          </a:p>
          <a:p>
            <a:pPr lvl="1"/>
            <a:r>
              <a:rPr lang="en-US" dirty="0" err="1" smtClean="0"/>
              <a:t>BiPed</a:t>
            </a:r>
            <a:r>
              <a:rPr lang="en-US" dirty="0" smtClean="0"/>
              <a:t> Freestyle Dancing </a:t>
            </a:r>
          </a:p>
          <a:p>
            <a:pPr lvl="1"/>
            <a:r>
              <a:rPr lang="en-US" dirty="0" smtClean="0"/>
              <a:t>Balancing Robot</a:t>
            </a:r>
          </a:p>
          <a:p>
            <a:r>
              <a:rPr lang="en-US" dirty="0" smtClean="0"/>
              <a:t>These actions will perform by the Robot using the remote controller to act according to the user choice </a:t>
            </a:r>
            <a:endParaRPr lang="en-US" dirty="0"/>
          </a:p>
        </p:txBody>
      </p:sp>
    </p:spTree>
    <p:extLst>
      <p:ext uri="{BB962C8B-B14F-4D97-AF65-F5344CB8AC3E}">
        <p14:creationId xmlns:p14="http://schemas.microsoft.com/office/powerpoint/2010/main" val="257452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Sponsors</a:t>
            </a:r>
            <a:endParaRPr lang="en-US" dirty="0"/>
          </a:p>
        </p:txBody>
      </p:sp>
      <p:sp>
        <p:nvSpPr>
          <p:cNvPr id="3" name="Content Placeholder 2"/>
          <p:cNvSpPr>
            <a:spLocks noGrp="1"/>
          </p:cNvSpPr>
          <p:nvPr>
            <p:ph idx="1"/>
          </p:nvPr>
        </p:nvSpPr>
        <p:spPr/>
        <p:txBody>
          <a:bodyPr>
            <a:normAutofit/>
          </a:bodyPr>
          <a:lstStyle/>
          <a:p>
            <a:r>
              <a:rPr lang="en-US" dirty="0" smtClean="0"/>
              <a:t>Project is sponsoring by “GORE”</a:t>
            </a:r>
          </a:p>
          <a:p>
            <a:r>
              <a:rPr lang="en-US" dirty="0" smtClean="0"/>
              <a:t>Sponsorship is important for the design project </a:t>
            </a:r>
          </a:p>
          <a:p>
            <a:r>
              <a:rPr lang="en-US" dirty="0" smtClean="0"/>
              <a:t>Helps in creating a unique project when the sponsor supports with the budget </a:t>
            </a:r>
          </a:p>
          <a:p>
            <a:r>
              <a:rPr lang="en-US" dirty="0" smtClean="0"/>
              <a:t>Sponsors help in generating a unique product with their own requirements</a:t>
            </a:r>
          </a:p>
          <a:p>
            <a:r>
              <a:rPr lang="en-US" dirty="0" smtClean="0"/>
              <a:t>Sponsors put a key eye on the project and point out the errors time by time in the project to resolve those issues</a:t>
            </a:r>
          </a:p>
          <a:p>
            <a:r>
              <a:rPr lang="en-US" dirty="0" smtClean="0"/>
              <a:t>Becomes easy to manage the product under the sponsors observation. </a:t>
            </a:r>
            <a:endParaRPr lang="en-US" dirty="0"/>
          </a:p>
        </p:txBody>
      </p:sp>
    </p:spTree>
    <p:extLst>
      <p:ext uri="{BB962C8B-B14F-4D97-AF65-F5344CB8AC3E}">
        <p14:creationId xmlns:p14="http://schemas.microsoft.com/office/powerpoint/2010/main" val="151242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err="1" smtClean="0"/>
              <a:t>BiPed</a:t>
            </a:r>
            <a:r>
              <a:rPr lang="en-US" dirty="0" smtClean="0"/>
              <a:t> robots have already designed with </a:t>
            </a:r>
          </a:p>
          <a:p>
            <a:pPr marL="0" indent="0">
              <a:buNone/>
            </a:pPr>
            <a:r>
              <a:rPr lang="en-US" dirty="0" smtClean="0"/>
              <a:t>   different configurations</a:t>
            </a:r>
          </a:p>
          <a:p>
            <a:r>
              <a:rPr lang="en-US" dirty="0" smtClean="0"/>
              <a:t>A </a:t>
            </a:r>
            <a:r>
              <a:rPr lang="en-US" dirty="0" err="1" smtClean="0"/>
              <a:t>BiPed</a:t>
            </a:r>
            <a:r>
              <a:rPr lang="en-US" dirty="0" smtClean="0"/>
              <a:t> robot with 17 degrees of Freedom has</a:t>
            </a:r>
          </a:p>
          <a:p>
            <a:pPr marL="0" indent="0">
              <a:buNone/>
            </a:pPr>
            <a:r>
              <a:rPr lang="en-US" dirty="0" smtClean="0"/>
              <a:t>   developed with capability of Racing, Walking, </a:t>
            </a:r>
          </a:p>
          <a:p>
            <a:pPr marL="0" indent="0">
              <a:buNone/>
            </a:pPr>
            <a:r>
              <a:rPr lang="en-US" dirty="0" smtClean="0"/>
              <a:t>   Dancing, Balancing, Turning around and Stretching </a:t>
            </a:r>
          </a:p>
          <a:p>
            <a:r>
              <a:rPr lang="en-US" dirty="0" smtClean="0"/>
              <a:t>Robot is using servo motors at the joints for </a:t>
            </a:r>
          </a:p>
          <a:p>
            <a:pPr marL="0" indent="0">
              <a:buNone/>
            </a:pPr>
            <a:r>
              <a:rPr lang="en-US" dirty="0"/>
              <a:t> </a:t>
            </a:r>
            <a:r>
              <a:rPr lang="en-US" dirty="0" smtClean="0"/>
              <a:t>  maximum Degree of Freedom</a:t>
            </a:r>
          </a:p>
          <a:p>
            <a:r>
              <a:rPr lang="en-US" dirty="0" smtClean="0"/>
              <a:t>Controls through Bluetooth module using the controller</a:t>
            </a:r>
            <a:endParaRPr lang="en-US" dirty="0"/>
          </a:p>
        </p:txBody>
      </p:sp>
      <p:pic>
        <p:nvPicPr>
          <p:cNvPr id="4" name="Picture 3"/>
          <p:cNvPicPr>
            <a:picLocks noChangeAspect="1"/>
          </p:cNvPicPr>
          <p:nvPr/>
        </p:nvPicPr>
        <p:blipFill>
          <a:blip r:embed="rId2"/>
          <a:stretch>
            <a:fillRect/>
          </a:stretch>
        </p:blipFill>
        <p:spPr>
          <a:xfrm>
            <a:off x="8528096" y="2013767"/>
            <a:ext cx="2581635" cy="3248478"/>
          </a:xfrm>
          <a:prstGeom prst="rect">
            <a:avLst/>
          </a:prstGeom>
        </p:spPr>
      </p:pic>
      <p:sp>
        <p:nvSpPr>
          <p:cNvPr id="6" name="Rectangle 5"/>
          <p:cNvSpPr/>
          <p:nvPr/>
        </p:nvSpPr>
        <p:spPr>
          <a:xfrm>
            <a:off x="9283337" y="5350272"/>
            <a:ext cx="1454331" cy="369332"/>
          </a:xfrm>
          <a:prstGeom prst="rect">
            <a:avLst/>
          </a:prstGeom>
        </p:spPr>
        <p:txBody>
          <a:bodyPr wrap="square">
            <a:spAutoFit/>
          </a:bodyPr>
          <a:lstStyle/>
          <a:p>
            <a:r>
              <a:rPr lang="en-US" dirty="0" smtClean="0"/>
              <a:t>Figure 1 [1]</a:t>
            </a:r>
            <a:endParaRPr lang="en-US" dirty="0"/>
          </a:p>
        </p:txBody>
      </p:sp>
    </p:spTree>
    <p:extLst>
      <p:ext uri="{BB962C8B-B14F-4D97-AF65-F5344CB8AC3E}">
        <p14:creationId xmlns:p14="http://schemas.microsoft.com/office/powerpoint/2010/main" val="82487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Benchmarking</a:t>
            </a:r>
            <a:endParaRPr lang="en-US" dirty="0"/>
          </a:p>
        </p:txBody>
      </p:sp>
      <p:sp>
        <p:nvSpPr>
          <p:cNvPr id="3" name="Content Placeholder 2"/>
          <p:cNvSpPr>
            <a:spLocks noGrp="1"/>
          </p:cNvSpPr>
          <p:nvPr>
            <p:ph idx="1"/>
          </p:nvPr>
        </p:nvSpPr>
        <p:spPr/>
        <p:txBody>
          <a:bodyPr>
            <a:normAutofit/>
          </a:bodyPr>
          <a:lstStyle/>
          <a:p>
            <a:r>
              <a:rPr lang="en-US" dirty="0" smtClean="0"/>
              <a:t>Multiple </a:t>
            </a:r>
            <a:r>
              <a:rPr lang="en-US" dirty="0" err="1" smtClean="0"/>
              <a:t>BiPed</a:t>
            </a:r>
            <a:r>
              <a:rPr lang="en-US" dirty="0" smtClean="0"/>
              <a:t> robots have designed with different shapes and different degree of freedoms</a:t>
            </a:r>
          </a:p>
          <a:p>
            <a:endParaRPr lang="en-US" dirty="0" smtClean="0"/>
          </a:p>
          <a:p>
            <a:r>
              <a:rPr lang="en-US" dirty="0" smtClean="0"/>
              <a:t>6 Degree of Freedom with walking capacity only </a:t>
            </a:r>
          </a:p>
          <a:p>
            <a:r>
              <a:rPr lang="en-US" dirty="0" smtClean="0"/>
              <a:t>Using the servo motors at the joints</a:t>
            </a:r>
          </a:p>
          <a:p>
            <a:endParaRPr lang="en-US" dirty="0" smtClean="0"/>
          </a:p>
          <a:p>
            <a:endParaRPr lang="en-US" dirty="0"/>
          </a:p>
          <a:p>
            <a:r>
              <a:rPr lang="en-US" dirty="0" smtClean="0"/>
              <a:t>Another Robot has developed with 9 </a:t>
            </a:r>
          </a:p>
          <a:p>
            <a:pPr marL="0" indent="0">
              <a:buNone/>
            </a:pPr>
            <a:r>
              <a:rPr lang="en-US" dirty="0"/>
              <a:t> </a:t>
            </a:r>
            <a:r>
              <a:rPr lang="en-US" dirty="0" smtClean="0"/>
              <a:t>  Degree of Freedom</a:t>
            </a:r>
          </a:p>
        </p:txBody>
      </p:sp>
      <p:pic>
        <p:nvPicPr>
          <p:cNvPr id="4" name="Picture 3"/>
          <p:cNvPicPr>
            <a:picLocks noChangeAspect="1"/>
          </p:cNvPicPr>
          <p:nvPr/>
        </p:nvPicPr>
        <p:blipFill>
          <a:blip r:embed="rId2"/>
          <a:stretch>
            <a:fillRect/>
          </a:stretch>
        </p:blipFill>
        <p:spPr>
          <a:xfrm>
            <a:off x="9479002" y="2917900"/>
            <a:ext cx="1148188" cy="1530918"/>
          </a:xfrm>
          <a:prstGeom prst="rect">
            <a:avLst/>
          </a:prstGeom>
        </p:spPr>
      </p:pic>
      <p:sp>
        <p:nvSpPr>
          <p:cNvPr id="5" name="TextBox 4"/>
          <p:cNvSpPr txBox="1"/>
          <p:nvPr/>
        </p:nvSpPr>
        <p:spPr>
          <a:xfrm>
            <a:off x="10637045" y="4264152"/>
            <a:ext cx="1247649" cy="369332"/>
          </a:xfrm>
          <a:prstGeom prst="rect">
            <a:avLst/>
          </a:prstGeom>
          <a:noFill/>
        </p:spPr>
        <p:txBody>
          <a:bodyPr wrap="none" rtlCol="0">
            <a:spAutoFit/>
          </a:bodyPr>
          <a:lstStyle/>
          <a:p>
            <a:r>
              <a:rPr lang="en-US" dirty="0" smtClean="0"/>
              <a:t>Figure 2 [2]</a:t>
            </a:r>
            <a:endParaRPr lang="en-US" dirty="0"/>
          </a:p>
        </p:txBody>
      </p:sp>
      <p:pic>
        <p:nvPicPr>
          <p:cNvPr id="6" name="Picture 5"/>
          <p:cNvPicPr>
            <a:picLocks noChangeAspect="1"/>
          </p:cNvPicPr>
          <p:nvPr/>
        </p:nvPicPr>
        <p:blipFill>
          <a:blip r:embed="rId3"/>
          <a:stretch>
            <a:fillRect/>
          </a:stretch>
        </p:blipFill>
        <p:spPr>
          <a:xfrm>
            <a:off x="7642349" y="4001427"/>
            <a:ext cx="1409575" cy="1989319"/>
          </a:xfrm>
          <a:prstGeom prst="rect">
            <a:avLst/>
          </a:prstGeom>
        </p:spPr>
      </p:pic>
      <p:sp>
        <p:nvSpPr>
          <p:cNvPr id="7" name="TextBox 6"/>
          <p:cNvSpPr txBox="1"/>
          <p:nvPr/>
        </p:nvSpPr>
        <p:spPr>
          <a:xfrm>
            <a:off x="7723311" y="5990746"/>
            <a:ext cx="1247649" cy="369332"/>
          </a:xfrm>
          <a:prstGeom prst="rect">
            <a:avLst/>
          </a:prstGeom>
          <a:noFill/>
        </p:spPr>
        <p:txBody>
          <a:bodyPr wrap="none" rtlCol="0">
            <a:spAutoFit/>
          </a:bodyPr>
          <a:lstStyle/>
          <a:p>
            <a:r>
              <a:rPr lang="en-US" dirty="0" smtClean="0"/>
              <a:t>Figure 3 [3]</a:t>
            </a:r>
            <a:endParaRPr lang="en-US" dirty="0"/>
          </a:p>
        </p:txBody>
      </p:sp>
    </p:spTree>
    <p:extLst>
      <p:ext uri="{BB962C8B-B14F-4D97-AF65-F5344CB8AC3E}">
        <p14:creationId xmlns:p14="http://schemas.microsoft.com/office/powerpoint/2010/main" val="249110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Benchmarking</a:t>
            </a:r>
            <a:endParaRPr lang="en-US" dirty="0"/>
          </a:p>
        </p:txBody>
      </p:sp>
      <p:sp>
        <p:nvSpPr>
          <p:cNvPr id="3" name="Content Placeholder 2"/>
          <p:cNvSpPr>
            <a:spLocks noGrp="1"/>
          </p:cNvSpPr>
          <p:nvPr>
            <p:ph idx="1"/>
          </p:nvPr>
        </p:nvSpPr>
        <p:spPr/>
        <p:txBody>
          <a:bodyPr/>
          <a:lstStyle/>
          <a:p>
            <a:endParaRPr lang="en-US" dirty="0" smtClean="0"/>
          </a:p>
          <a:p>
            <a:r>
              <a:rPr lang="en-US" dirty="0" smtClean="0"/>
              <a:t>Marathon Walking Robot with line following assessment</a:t>
            </a:r>
          </a:p>
          <a:p>
            <a:r>
              <a:rPr lang="en-US" dirty="0" smtClean="0"/>
              <a:t> Walk in consistent speed for long time </a:t>
            </a:r>
          </a:p>
          <a:p>
            <a:r>
              <a:rPr lang="en-US" dirty="0" smtClean="0"/>
              <a:t>Follows the road map using the line </a:t>
            </a:r>
          </a:p>
          <a:p>
            <a:r>
              <a:rPr lang="en-US" dirty="0" smtClean="0"/>
              <a:t>Walk in straight line direction, curved line direction </a:t>
            </a:r>
          </a:p>
          <a:p>
            <a:r>
              <a:rPr lang="en-US" dirty="0" smtClean="0"/>
              <a:t>Speed of walking can increase or decrease</a:t>
            </a:r>
          </a:p>
          <a:p>
            <a:r>
              <a:rPr lang="en-US" dirty="0" smtClean="0"/>
              <a:t>Long term battery support</a:t>
            </a:r>
            <a:endParaRPr lang="en-US" dirty="0"/>
          </a:p>
        </p:txBody>
      </p:sp>
      <p:pic>
        <p:nvPicPr>
          <p:cNvPr id="4" name="Picture 3"/>
          <p:cNvPicPr>
            <a:picLocks noChangeAspect="1"/>
          </p:cNvPicPr>
          <p:nvPr/>
        </p:nvPicPr>
        <p:blipFill>
          <a:blip r:embed="rId2"/>
          <a:stretch>
            <a:fillRect/>
          </a:stretch>
        </p:blipFill>
        <p:spPr>
          <a:xfrm>
            <a:off x="9591302" y="2991666"/>
            <a:ext cx="1448002" cy="1971950"/>
          </a:xfrm>
          <a:prstGeom prst="rect">
            <a:avLst/>
          </a:prstGeom>
        </p:spPr>
      </p:pic>
      <p:sp>
        <p:nvSpPr>
          <p:cNvPr id="5" name="TextBox 4"/>
          <p:cNvSpPr txBox="1"/>
          <p:nvPr/>
        </p:nvSpPr>
        <p:spPr>
          <a:xfrm>
            <a:off x="9691478" y="5098553"/>
            <a:ext cx="1247649" cy="369332"/>
          </a:xfrm>
          <a:prstGeom prst="rect">
            <a:avLst/>
          </a:prstGeom>
          <a:noFill/>
        </p:spPr>
        <p:txBody>
          <a:bodyPr wrap="none" rtlCol="0">
            <a:spAutoFit/>
          </a:bodyPr>
          <a:lstStyle/>
          <a:p>
            <a:r>
              <a:rPr lang="en-US" dirty="0" smtClean="0"/>
              <a:t>Figure 4 [4]</a:t>
            </a:r>
            <a:endParaRPr lang="en-US" dirty="0"/>
          </a:p>
        </p:txBody>
      </p:sp>
    </p:spTree>
    <p:extLst>
      <p:ext uri="{BB962C8B-B14F-4D97-AF65-F5344CB8AC3E}">
        <p14:creationId xmlns:p14="http://schemas.microsoft.com/office/powerpoint/2010/main" val="121483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 Fahad</a:t>
            </a:r>
            <a:endParaRPr lang="en-US" dirty="0"/>
          </a:p>
        </p:txBody>
      </p:sp>
      <p:sp>
        <p:nvSpPr>
          <p:cNvPr id="3" name="Content Placeholder 2"/>
          <p:cNvSpPr>
            <a:spLocks noGrp="1"/>
          </p:cNvSpPr>
          <p:nvPr>
            <p:ph idx="1"/>
          </p:nvPr>
        </p:nvSpPr>
        <p:spPr/>
        <p:txBody>
          <a:bodyPr/>
          <a:lstStyle/>
          <a:p>
            <a:r>
              <a:rPr lang="en-US" dirty="0" smtClean="0"/>
              <a:t>Planning </a:t>
            </a:r>
            <a:r>
              <a:rPr lang="en-US" dirty="0" err="1" smtClean="0"/>
              <a:t>BiPed</a:t>
            </a:r>
            <a:r>
              <a:rPr lang="en-US" dirty="0" smtClean="0"/>
              <a:t> Walking Patterns [5]</a:t>
            </a:r>
          </a:p>
          <a:p>
            <a:pPr lvl="1"/>
            <a:r>
              <a:rPr lang="en-US" dirty="0" smtClean="0"/>
              <a:t>This journal article has provided with the patterns through which </a:t>
            </a:r>
            <a:r>
              <a:rPr lang="en-US" dirty="0" err="1" smtClean="0"/>
              <a:t>BiPed</a:t>
            </a:r>
            <a:r>
              <a:rPr lang="en-US" dirty="0" smtClean="0"/>
              <a:t> can walk like a human</a:t>
            </a:r>
          </a:p>
          <a:p>
            <a:pPr lvl="1"/>
            <a:r>
              <a:rPr lang="en-US" dirty="0" smtClean="0"/>
              <a:t>It is easy for </a:t>
            </a:r>
            <a:r>
              <a:rPr lang="en-US" dirty="0" err="1" smtClean="0"/>
              <a:t>BiPed</a:t>
            </a:r>
            <a:r>
              <a:rPr lang="en-US" dirty="0" smtClean="0"/>
              <a:t> robots to walk but their stability is bad and it topple over while taking the step in forward or backward direction</a:t>
            </a:r>
          </a:p>
          <a:p>
            <a:pPr lvl="1"/>
            <a:r>
              <a:rPr lang="en-US" dirty="0" smtClean="0"/>
              <a:t>Need to balance them by finding the best height of feet at which it can easily shift the center of gravity from one leg to the other leg and take the step </a:t>
            </a:r>
          </a:p>
          <a:p>
            <a:pPr lvl="1"/>
            <a:r>
              <a:rPr lang="en-US" dirty="0" smtClean="0"/>
              <a:t>Different angles of feet and legs have presented in the article which will help the team in generating the walking Pattern</a:t>
            </a:r>
            <a:endParaRPr lang="en-US" dirty="0"/>
          </a:p>
        </p:txBody>
      </p:sp>
    </p:spTree>
    <p:extLst>
      <p:ext uri="{BB962C8B-B14F-4D97-AF65-F5344CB8AC3E}">
        <p14:creationId xmlns:p14="http://schemas.microsoft.com/office/powerpoint/2010/main" val="413132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 Mohammed </a:t>
            </a:r>
            <a:endParaRPr lang="en-US" dirty="0"/>
          </a:p>
        </p:txBody>
      </p:sp>
      <p:sp>
        <p:nvSpPr>
          <p:cNvPr id="3" name="Content Placeholder 2"/>
          <p:cNvSpPr>
            <a:spLocks noGrp="1"/>
          </p:cNvSpPr>
          <p:nvPr>
            <p:ph idx="1"/>
          </p:nvPr>
        </p:nvSpPr>
        <p:spPr/>
        <p:txBody>
          <a:bodyPr/>
          <a:lstStyle/>
          <a:p>
            <a:r>
              <a:rPr lang="en-US" dirty="0" smtClean="0"/>
              <a:t>Biped Balance Control by Reinforcement Learning [6]</a:t>
            </a:r>
          </a:p>
          <a:p>
            <a:pPr lvl="1"/>
            <a:r>
              <a:rPr lang="en-US" dirty="0" smtClean="0"/>
              <a:t>An article described the </a:t>
            </a:r>
            <a:r>
              <a:rPr lang="en-US" dirty="0" err="1" smtClean="0"/>
              <a:t>BiPed</a:t>
            </a:r>
            <a:r>
              <a:rPr lang="en-US" dirty="0" smtClean="0"/>
              <a:t> robot for balancing on single leg and two legs</a:t>
            </a:r>
          </a:p>
          <a:p>
            <a:pPr lvl="1"/>
            <a:r>
              <a:rPr lang="en-US" dirty="0" smtClean="0"/>
              <a:t>All the angles have presented through which </a:t>
            </a:r>
            <a:r>
              <a:rPr lang="en-US" dirty="0" err="1" smtClean="0"/>
              <a:t>BiPed</a:t>
            </a:r>
            <a:r>
              <a:rPr lang="en-US" dirty="0" smtClean="0"/>
              <a:t> robot can stand and balance</a:t>
            </a:r>
          </a:p>
          <a:p>
            <a:pPr lvl="1"/>
            <a:r>
              <a:rPr lang="en-US" dirty="0" smtClean="0"/>
              <a:t>In the article dynamic models have presented regarding the balancing of </a:t>
            </a:r>
            <a:r>
              <a:rPr lang="en-US" dirty="0" err="1" smtClean="0"/>
              <a:t>BiPed</a:t>
            </a:r>
            <a:r>
              <a:rPr lang="en-US" dirty="0" smtClean="0"/>
              <a:t> with the inventions that can control the robot in all the situations if it is going to fall down. </a:t>
            </a:r>
          </a:p>
          <a:p>
            <a:pPr lvl="1"/>
            <a:r>
              <a:rPr lang="en-US" dirty="0" smtClean="0"/>
              <a:t>This article will help the team in creating the design of the project</a:t>
            </a:r>
            <a:endParaRPr lang="en-US" dirty="0"/>
          </a:p>
        </p:txBody>
      </p:sp>
    </p:spTree>
    <p:extLst>
      <p:ext uri="{BB962C8B-B14F-4D97-AF65-F5344CB8AC3E}">
        <p14:creationId xmlns:p14="http://schemas.microsoft.com/office/powerpoint/2010/main" val="80622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 - </a:t>
            </a:r>
            <a:r>
              <a:rPr lang="en-US" dirty="0" err="1" smtClean="0"/>
              <a:t>Naif</a:t>
            </a:r>
            <a:r>
              <a:rPr lang="en-US" dirty="0" smtClean="0"/>
              <a:t> </a:t>
            </a:r>
            <a:endParaRPr lang="en-US" dirty="0"/>
          </a:p>
        </p:txBody>
      </p:sp>
      <p:sp>
        <p:nvSpPr>
          <p:cNvPr id="3" name="Content Placeholder 2"/>
          <p:cNvSpPr>
            <a:spLocks noGrp="1"/>
          </p:cNvSpPr>
          <p:nvPr>
            <p:ph idx="1"/>
          </p:nvPr>
        </p:nvSpPr>
        <p:spPr/>
        <p:txBody>
          <a:bodyPr/>
          <a:lstStyle/>
          <a:p>
            <a:r>
              <a:rPr lang="en-US" dirty="0" smtClean="0"/>
              <a:t>Concept and Construction of a Robot Dance System [7]</a:t>
            </a:r>
          </a:p>
          <a:p>
            <a:pPr lvl="1"/>
            <a:r>
              <a:rPr lang="en-US" dirty="0" smtClean="0"/>
              <a:t>A dance steps formation has presented in this article. </a:t>
            </a:r>
          </a:p>
          <a:p>
            <a:pPr lvl="1"/>
            <a:r>
              <a:rPr lang="en-US" dirty="0" smtClean="0"/>
              <a:t>Explained the steps possible to make with the </a:t>
            </a:r>
            <a:r>
              <a:rPr lang="en-US" dirty="0" err="1" smtClean="0"/>
              <a:t>BiPed</a:t>
            </a:r>
            <a:r>
              <a:rPr lang="en-US" dirty="0" smtClean="0"/>
              <a:t> robot for dance</a:t>
            </a:r>
          </a:p>
          <a:p>
            <a:pPr lvl="1"/>
            <a:r>
              <a:rPr lang="en-US" dirty="0" smtClean="0"/>
              <a:t>Examine the angles for the dance preposition</a:t>
            </a:r>
          </a:p>
          <a:p>
            <a:pPr lvl="1"/>
            <a:r>
              <a:rPr lang="en-US" dirty="0" smtClean="0"/>
              <a:t>Focused on the stability and lifting angles</a:t>
            </a:r>
          </a:p>
          <a:p>
            <a:pPr lvl="1"/>
            <a:r>
              <a:rPr lang="en-US" dirty="0" smtClean="0"/>
              <a:t>Shifting of center of gravity has described</a:t>
            </a:r>
          </a:p>
          <a:p>
            <a:pPr lvl="1"/>
            <a:r>
              <a:rPr lang="en-US" dirty="0" smtClean="0"/>
              <a:t>This article is useful for the team to understand the dance composition steps for the freestyle while developing the project</a:t>
            </a:r>
          </a:p>
          <a:p>
            <a:pPr lvl="1"/>
            <a:endParaRPr lang="en-US" dirty="0" smtClean="0"/>
          </a:p>
          <a:p>
            <a:pPr lvl="1"/>
            <a:endParaRPr lang="en-US" dirty="0"/>
          </a:p>
        </p:txBody>
      </p:sp>
    </p:spTree>
    <p:extLst>
      <p:ext uri="{BB962C8B-B14F-4D97-AF65-F5344CB8AC3E}">
        <p14:creationId xmlns:p14="http://schemas.microsoft.com/office/powerpoint/2010/main" val="26537716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Feathered</Template>
  <TotalTime>1725</TotalTime>
  <Words>933</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Gill Sans MT</vt:lpstr>
      <vt:lpstr>Times New Roman</vt:lpstr>
      <vt:lpstr>Wingdings 2</vt:lpstr>
      <vt:lpstr>Dividend</vt:lpstr>
      <vt:lpstr>Biped Robot</vt:lpstr>
      <vt:lpstr>Introduction </vt:lpstr>
      <vt:lpstr>Sponsors</vt:lpstr>
      <vt:lpstr>Background</vt:lpstr>
      <vt:lpstr>Benchmarking</vt:lpstr>
      <vt:lpstr>Benchmarking</vt:lpstr>
      <vt:lpstr>Literature Review - Fahad</vt:lpstr>
      <vt:lpstr>Literature Review – Mohammed </vt:lpstr>
      <vt:lpstr>Literature Review - Naif </vt:lpstr>
      <vt:lpstr>Customer Requirements</vt:lpstr>
      <vt:lpstr>Customer Requirements </vt:lpstr>
      <vt:lpstr>Engineering Requirements</vt:lpstr>
      <vt:lpstr>Engineering Requirements</vt:lpstr>
      <vt:lpstr>House of Quality </vt:lpstr>
      <vt:lpstr>Schedule </vt:lpstr>
      <vt:lpstr>Budget</vt:lpstr>
      <vt:lpstr>Reference</vt:lpstr>
      <vt:lpstr>APPENDIX A - HoQ</vt:lpstr>
      <vt:lpstr>Appendix B – Gantt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khawar Nawaz</dc:creator>
  <cp:lastModifiedBy>khawar Nawaz</cp:lastModifiedBy>
  <cp:revision>113</cp:revision>
  <dcterms:created xsi:type="dcterms:W3CDTF">2019-09-13T06:58:57Z</dcterms:created>
  <dcterms:modified xsi:type="dcterms:W3CDTF">2019-09-15T11:53:32Z</dcterms:modified>
</cp:coreProperties>
</file>